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7" d="100"/>
          <a:sy n="77" d="100"/>
        </p:scale>
        <p:origin x="883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522343-312D-4DE2-AEB2-3775A5CBA54E}" type="datetimeFigureOut">
              <a:rPr lang="ru-RU" smtClean="0"/>
              <a:t>13.03.2022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68A16C70-BDB2-4842-9C28-7902D1A94E2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443557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522343-312D-4DE2-AEB2-3775A5CBA54E}" type="datetimeFigureOut">
              <a:rPr lang="ru-RU" smtClean="0"/>
              <a:t>13.03.2022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68A16C70-BDB2-4842-9C28-7902D1A94E2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414190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522343-312D-4DE2-AEB2-3775A5CBA54E}" type="datetimeFigureOut">
              <a:rPr lang="ru-RU" smtClean="0"/>
              <a:t>13.03.2022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68A16C70-BDB2-4842-9C28-7902D1A94E22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89525833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522343-312D-4DE2-AEB2-3775A5CBA54E}" type="datetimeFigureOut">
              <a:rPr lang="ru-RU" smtClean="0"/>
              <a:t>13.03.2022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68A16C70-BDB2-4842-9C28-7902D1A94E2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4266240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522343-312D-4DE2-AEB2-3775A5CBA54E}" type="datetimeFigureOut">
              <a:rPr lang="ru-RU" smtClean="0"/>
              <a:t>13.03.2022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68A16C70-BDB2-4842-9C28-7902D1A94E22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64071620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522343-312D-4DE2-AEB2-3775A5CBA54E}" type="datetimeFigureOut">
              <a:rPr lang="ru-RU" smtClean="0"/>
              <a:t>13.03.2022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68A16C70-BDB2-4842-9C28-7902D1A94E2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8536093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522343-312D-4DE2-AEB2-3775A5CBA54E}" type="datetimeFigureOut">
              <a:rPr lang="ru-RU" smtClean="0"/>
              <a:t>13.03.2022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16C70-BDB2-4842-9C28-7902D1A94E2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0056720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522343-312D-4DE2-AEB2-3775A5CBA54E}" type="datetimeFigureOut">
              <a:rPr lang="ru-RU" smtClean="0"/>
              <a:t>13.03.2022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16C70-BDB2-4842-9C28-7902D1A94E2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924050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522343-312D-4DE2-AEB2-3775A5CBA54E}" type="datetimeFigureOut">
              <a:rPr lang="ru-RU" smtClean="0"/>
              <a:t>13.03.2022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16C70-BDB2-4842-9C28-7902D1A94E2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708622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522343-312D-4DE2-AEB2-3775A5CBA54E}" type="datetimeFigureOut">
              <a:rPr lang="ru-RU" smtClean="0"/>
              <a:t>13.03.2022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68A16C70-BDB2-4842-9C28-7902D1A94E2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252825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522343-312D-4DE2-AEB2-3775A5CBA54E}" type="datetimeFigureOut">
              <a:rPr lang="ru-RU" smtClean="0"/>
              <a:t>13.03.2022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68A16C70-BDB2-4842-9C28-7902D1A94E2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443798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522343-312D-4DE2-AEB2-3775A5CBA54E}" type="datetimeFigureOut">
              <a:rPr lang="ru-RU" smtClean="0"/>
              <a:t>13.03.2022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68A16C70-BDB2-4842-9C28-7902D1A94E2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881668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522343-312D-4DE2-AEB2-3775A5CBA54E}" type="datetimeFigureOut">
              <a:rPr lang="ru-RU" smtClean="0"/>
              <a:t>13.03.2022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16C70-BDB2-4842-9C28-7902D1A94E2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043314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522343-312D-4DE2-AEB2-3775A5CBA54E}" type="datetimeFigureOut">
              <a:rPr lang="ru-RU" smtClean="0"/>
              <a:t>13.03.2022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16C70-BDB2-4842-9C28-7902D1A94E2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979842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522343-312D-4DE2-AEB2-3775A5CBA54E}" type="datetimeFigureOut">
              <a:rPr lang="ru-RU" smtClean="0"/>
              <a:t>13.03.2022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16C70-BDB2-4842-9C28-7902D1A94E2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532550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522343-312D-4DE2-AEB2-3775A5CBA54E}" type="datetimeFigureOut">
              <a:rPr lang="ru-RU" smtClean="0"/>
              <a:t>13.03.2022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68A16C70-BDB2-4842-9C28-7902D1A94E2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075027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522343-312D-4DE2-AEB2-3775A5CBA54E}" type="datetimeFigureOut">
              <a:rPr lang="ru-RU" smtClean="0"/>
              <a:t>13.03.2022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68A16C70-BDB2-4842-9C28-7902D1A94E2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300445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>
            <a:extLst>
              <a:ext uri="{FF2B5EF4-FFF2-40B4-BE49-F238E27FC236}">
                <a16:creationId xmlns:a16="http://schemas.microsoft.com/office/drawing/2014/main" id="{27F64C18-BE54-486D-93AB-AA8D51EA6F3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70384" y="208722"/>
            <a:ext cx="10381490" cy="5983357"/>
          </a:xfrm>
        </p:spPr>
        <p:txBody>
          <a:bodyPr>
            <a:normAutofit fontScale="90000"/>
          </a:bodyPr>
          <a:lstStyle/>
          <a:p>
            <a:pPr>
              <a:lnSpc>
                <a:spcPct val="150000"/>
              </a:lnSpc>
              <a:spcAft>
                <a:spcPts val="0"/>
              </a:spcAft>
            </a:pPr>
            <a:r>
              <a:rPr lang="ru-RU" sz="2800" b="1" spc="2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ТЕМА 6. НОРМАТИВНО-ПРАВОВОЕ И МЕТОДИЧЕСКОЕ ОБЕСПЕЧЕНИЕ ПРОВЕДЕНИЯ ЭКОЛОГИЧЕСКОГО АУДИТА</a:t>
            </a:r>
            <a:br>
              <a:rPr lang="ru-RU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2800" b="1" spc="2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br>
              <a:rPr lang="ru-RU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2800" spc="2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1. Общие положения</a:t>
            </a:r>
            <a:br>
              <a:rPr lang="ru-RU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2800" spc="2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2. Нормативно-правовые документы по регулированию деятельности в области экологического аудита </a:t>
            </a:r>
            <a:br>
              <a:rPr lang="ru-RU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2800" spc="2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3. Региональное законодательство в области </a:t>
            </a:r>
            <a:r>
              <a:rPr lang="ru-RU" sz="2800" spc="2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экоаудита</a:t>
            </a:r>
            <a:r>
              <a:rPr lang="ru-RU" sz="2800" spc="2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(сам-но)</a:t>
            </a:r>
            <a:br>
              <a:rPr lang="ru-RU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829422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3F528F67-97F0-40AF-9231-4E707097A0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7261" y="0"/>
            <a:ext cx="11529391" cy="6858000"/>
          </a:xfrm>
        </p:spPr>
        <p:txBody>
          <a:bodyPr>
            <a:normAutofit fontScale="85000" lnSpcReduction="20000"/>
          </a:bodyPr>
          <a:lstStyle/>
          <a:p>
            <a:pPr indent="0" algn="ctr">
              <a:lnSpc>
                <a:spcPct val="150000"/>
              </a:lnSpc>
              <a:spcAft>
                <a:spcPts val="0"/>
              </a:spcAft>
              <a:buNone/>
            </a:pPr>
            <a:r>
              <a:rPr lang="ru-RU" sz="1800" spc="2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100" b="1" spc="2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ru-RU" sz="2000" b="1" spc="2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Общие положения</a:t>
            </a:r>
            <a:endParaRPr lang="ru-RU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800" spc="2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Правовой основой деятельности </a:t>
            </a:r>
            <a:r>
              <a:rPr lang="ru-RU" sz="2800" spc="2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экоаудиторов</a:t>
            </a:r>
            <a:r>
              <a:rPr lang="ru-RU" sz="2800" spc="2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и </a:t>
            </a:r>
            <a:r>
              <a:rPr lang="ru-RU" sz="2800" spc="2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экоаудиторских</a:t>
            </a:r>
            <a:r>
              <a:rPr lang="ru-RU" sz="2800" spc="2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организаций (фирм) являются соответствующие законодательные и подзаконные нормативные акты Российской Федерации и ее субъектов, а также международные стандарты, нормы, правила, составляющие в совокупности нормативную базу экологического аудита.</a:t>
            </a:r>
            <a:endParaRPr lang="ru-RU" sz="2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800" spc="2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 В состав нормативной базы экологического аудита включаются документы, имеющие статус: </a:t>
            </a:r>
            <a:endParaRPr lang="ru-RU" sz="2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2800" spc="2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нормативного правового акта, регулирующего деятельность в области экологического аудита (включая вопросы предпринимательской деятельности) и охраны окружающей природной среды </a:t>
            </a:r>
            <a:endParaRPr lang="ru-RU" sz="2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2800" spc="2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федеральные законы, указы и распоряжения Президента Российской Федерации, постановления и распоряжения Правительства Российской Федерации, а также нормативные акты федеральных органов исполнительной власти, прошедшие в установленном порядке государственную регистрацию в Минюсте России; </a:t>
            </a:r>
            <a:endParaRPr lang="ru-RU" sz="2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2800" spc="2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стандарта (государственного, отраслевого), содержание которого затрагивает вопросы экологического аудита и охраны окружающей природной среды; </a:t>
            </a:r>
            <a:endParaRPr lang="ru-RU" sz="2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59984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6208702B-ACBB-41AF-9CC3-AEB550B0D1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8479" y="69574"/>
            <a:ext cx="11698356" cy="6718852"/>
          </a:xfrm>
        </p:spPr>
        <p:txBody>
          <a:bodyPr>
            <a:normAutofit fontScale="92500" lnSpcReduction="10000"/>
          </a:bodyPr>
          <a:lstStyle/>
          <a:p>
            <a:pPr indent="450215" algn="just">
              <a:spcBef>
                <a:spcPts val="0"/>
              </a:spcBef>
              <a:spcAft>
                <a:spcPts val="0"/>
              </a:spcAft>
            </a:pPr>
            <a:r>
              <a:rPr lang="ru-RU" sz="2800" spc="2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нормативно-методического документа - нормативные акты федеральных органов исполнительной власти, касающиеся методических вопросов деятельности в области экологического аудита и охраны окружающей природной среды и не подпадающие под документы, подлежащие в соответствии с действующими правилами государственной регистрации; </a:t>
            </a:r>
            <a:endParaRPr lang="ru-RU" sz="2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spcBef>
                <a:spcPts val="0"/>
              </a:spcBef>
              <a:spcAft>
                <a:spcPts val="0"/>
              </a:spcAft>
            </a:pPr>
            <a:r>
              <a:rPr lang="ru-RU" sz="2800" spc="2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строительных норм и правил, санитарных норм и правил, включающих требования по охране окружающей природной среды; - нормативно-технического документа </a:t>
            </a:r>
            <a:endParaRPr lang="ru-RU" sz="2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spcBef>
                <a:spcPts val="0"/>
              </a:spcBef>
              <a:spcAft>
                <a:spcPts val="0"/>
              </a:spcAft>
            </a:pPr>
            <a:r>
              <a:rPr lang="ru-RU" sz="2800" spc="2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нормативных документов, устанавливающих ограничения по воздействию на окружающую природную среду технологических процессов и технических средств, требования к очистному оборудованию. Кроме того, в состав нормативной базы включаются международные документы, ратифицированные и /или/ признанные Российской Федерацией (конвенции, договоры, соглашения, международные правила, включая стандарты ИСО), а также нормативные акты субъектов Российской Федерации (законы, указы, распоряжения и постановления администраций субъектов Российской Федерации). </a:t>
            </a:r>
            <a:endParaRPr lang="ru-RU" sz="2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739607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A29A6C0E-5FC6-4C35-A15C-F76278D43B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7991" y="0"/>
            <a:ext cx="11539331" cy="6579704"/>
          </a:xfrm>
        </p:spPr>
        <p:txBody>
          <a:bodyPr>
            <a:normAutofit fontScale="92500"/>
          </a:bodyPr>
          <a:lstStyle/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ru-RU" sz="2400" b="1" spc="2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2. Нормативно-правовые документы по регулированию деятельности в области экологического аудита</a:t>
            </a:r>
            <a:endParaRPr lang="ru-RU" sz="24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0" algn="just">
              <a:lnSpc>
                <a:spcPct val="150000"/>
              </a:lnSpc>
              <a:spcAft>
                <a:spcPts val="0"/>
              </a:spcAft>
              <a:buNone/>
            </a:pPr>
            <a:r>
              <a:rPr lang="ru-RU" sz="2400" spc="2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ru-RU" sz="2800" spc="2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 нашей стране </a:t>
            </a:r>
            <a:r>
              <a:rPr lang="ru-RU" sz="2800" spc="2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экоаудиторская</a:t>
            </a:r>
            <a:r>
              <a:rPr lang="ru-RU" sz="2800" spc="2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деятельность впервые официально введена указом Президента Российской Федерации от 22 декабря 1993 года № 2284 «О государственной программе приватизации государственных и муниципальных предприятий», где в разделе 6 «Отраслевые особенности приватизации государственных (муниципальных) предприятий» за Госкомимуществом России и Минприроды России наряду с прочим закрепляется обязанность по установлению порядка учета экологического фактора и вопросов экологического аудирования.</a:t>
            </a:r>
            <a:endParaRPr lang="ru-RU" sz="2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690719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CCD764A7-1164-4A32-AAB8-B5B52ED7C2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8843" y="79513"/>
            <a:ext cx="12003157" cy="6698974"/>
          </a:xfrm>
        </p:spPr>
        <p:txBody>
          <a:bodyPr>
            <a:normAutofit fontScale="92500" lnSpcReduction="10000"/>
          </a:bodyPr>
          <a:lstStyle/>
          <a:p>
            <a:pPr indent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800" spc="2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С целью формированию нормативной базы экологического аудита </a:t>
            </a:r>
            <a:r>
              <a:rPr lang="ru-RU" sz="2800" spc="2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Госкомэкологией</a:t>
            </a:r>
            <a:r>
              <a:rPr lang="ru-RU" sz="2800" spc="2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России приняты Приказы:</a:t>
            </a:r>
            <a:endParaRPr lang="ru-RU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spcBef>
                <a:spcPts val="0"/>
              </a:spcBef>
              <a:spcAft>
                <a:spcPts val="0"/>
              </a:spcAft>
            </a:pPr>
            <a:r>
              <a:rPr lang="ru-RU" sz="2800" spc="2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- «Об экологическом аудировании в системе </a:t>
            </a:r>
            <a:r>
              <a:rPr lang="ru-RU" sz="2800" spc="2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Госкомэкологии</a:t>
            </a:r>
            <a:r>
              <a:rPr lang="ru-RU" sz="2800" spc="2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России» от 30 мая 1998 г. №181;</a:t>
            </a:r>
            <a:endParaRPr lang="ru-RU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spcBef>
                <a:spcPts val="0"/>
              </a:spcBef>
              <a:spcAft>
                <a:spcPts val="0"/>
              </a:spcAft>
            </a:pPr>
            <a:r>
              <a:rPr lang="ru-RU" sz="2800" spc="2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- «О проведении практических работ по введению экологического аудирования в Российской Федерации» от 16 июля 1998 г. № 436; </a:t>
            </a:r>
            <a:endParaRPr lang="ru-RU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Bef>
                <a:spcPts val="0"/>
              </a:spcBef>
            </a:pPr>
            <a:r>
              <a:rPr lang="ru-RU" sz="2800" spc="2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«Общие требования к центрам по обучению специалистов в области экологического аудита в системе </a:t>
            </a:r>
            <a:r>
              <a:rPr lang="ru-RU" sz="2800" spc="2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Госкомэкологии</a:t>
            </a:r>
            <a:r>
              <a:rPr lang="ru-RU" sz="2800" spc="2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России и порядок их аккредитации» от 31 мая 1999 г. №01-22/24-154. Указанные документы легли в основу деятельности </a:t>
            </a:r>
            <a:r>
              <a:rPr lang="ru-RU" sz="2800" spc="2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Госкомэкологии</a:t>
            </a:r>
            <a:r>
              <a:rPr lang="ru-RU" sz="2800" spc="2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России по подготовке </a:t>
            </a:r>
            <a:r>
              <a:rPr lang="ru-RU" sz="2800" spc="2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экоаудиторов</a:t>
            </a:r>
            <a:r>
              <a:rPr lang="ru-RU" sz="2800" spc="2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и их аттестации. 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ru-RU" sz="2800" spc="2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В Федеральном законе Российской Федерации «Об охране окружающей среды» от 10 января 2002 г. №7-ФЗ впервые законодательно было дано определение экологического аудита как независимой, комплексной, документированной оценки соблюдения субъектом хозяйственной и иной деятельности требований, в том числе нормативов и нормативных документов, в области охраны окружающей среды, требований международных стандартов и подготовка рекомендаций по улучшению такой деятельности. 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6299212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8584BC64-B035-4C24-966E-63BC53ABC6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7991" y="-1"/>
            <a:ext cx="11529392" cy="6758609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2800" spc="2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Экологический аудит как вид деятельности предусмотрен Классификатором правовых актов, принятого Указом Президента РФ № 511 от 15.03.2000 г. «О классификаторе правовых актов». </a:t>
            </a:r>
          </a:p>
          <a:p>
            <a:pPr marL="0" indent="0" algn="just">
              <a:buNone/>
            </a:pPr>
            <a:r>
              <a:rPr lang="ru-RU" sz="2800" spc="2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  <a:r>
              <a:rPr lang="ru-RU" sz="2800" spc="2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Правомерность </a:t>
            </a:r>
            <a:r>
              <a:rPr lang="ru-RU" sz="2800" spc="2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экоаудита</a:t>
            </a:r>
            <a:r>
              <a:rPr lang="ru-RU" sz="2800" spc="2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следует из нормы, закрепленной ст.27 ч.2 ФЗ № 96 «Об охране атмосферного воздуха». </a:t>
            </a:r>
          </a:p>
          <a:p>
            <a:pPr marL="0" indent="0" algn="just">
              <a:buNone/>
            </a:pPr>
            <a:r>
              <a:rPr lang="ru-RU" sz="2800" spc="2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  <a:r>
              <a:rPr lang="ru-RU" sz="2800" spc="2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 Экологической доктрине Российской Федерации, одобренной распоряжением Правительства Российской Федерации от 31 августа 2002 года № 1225-р, в качестве одной из приоритетных задач в области развития экономических и финансовых механизмов системы государственного управления охраной окружающей среды и природопользованием, является экономическое регулирование рыночных отношений в целях рационального </a:t>
            </a:r>
            <a:r>
              <a:rPr lang="ru-RU" sz="2800" spc="2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неистощительного</a:t>
            </a:r>
            <a:r>
              <a:rPr lang="ru-RU" sz="2800" spc="2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природопользования, снижения нагрузки на природную среду, ее охраны, привлечения бюджетных и внебюджетных средств на природоохранную деятельность. 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25134009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B59C880D-65C6-4F35-BD14-926FEA4D0F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7748" y="119270"/>
            <a:ext cx="11608904" cy="6599582"/>
          </a:xfrm>
        </p:spPr>
        <p:txBody>
          <a:bodyPr>
            <a:normAutofit lnSpcReduction="10000"/>
          </a:bodyPr>
          <a:lstStyle/>
          <a:p>
            <a:pPr marL="0" indent="0" algn="just">
              <a:spcBef>
                <a:spcPts val="0"/>
              </a:spcBef>
              <a:buNone/>
            </a:pPr>
            <a:r>
              <a:rPr lang="ru-RU" sz="2400" spc="2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Для этого необходимо содействие развитию экологического аудита действующих предприятий, предпринимательству в сфере охраны окружающей среды и добровольной сертификации. Государственные стандарты ИСО серии14000 дают правовую основу деятельности по ЭА в РФ. Аудит систем экологического менеджмента предусмотрен Национальным стандартом ГОСТ Р ИСО19011-2003 «Руководящие указания по аудиту систем менеджмента качества и/или систем экологического менеджмента», аутентичным международному стандарту ISO 19011:2002. 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ru-RU" sz="2400" spc="2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2400" spc="2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 соответствии с п.1стандарта его рекомендации применимы к другим видам аудитов при условии, что особое внимание будет уделено компетентности аудиторов. Комплекс вышеупомянутых документов составляет в настоящее время правовую основу </a:t>
            </a:r>
            <a:r>
              <a:rPr lang="ru-RU" sz="2400" spc="2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экоаудиторской</a:t>
            </a:r>
            <a:r>
              <a:rPr lang="ru-RU" sz="2400" spc="2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деятельности в нашей стране. 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ru-RU" sz="2400" spc="2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С </a:t>
            </a:r>
            <a:r>
              <a:rPr lang="ru-RU" sz="2400" spc="2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позиций системного подхода концепция экологического аудита должна основываться на понимании ее места в более общих системах - в данном случае, в системе аудиторской деятельности РФ. Основным нормативно-правовым актом РФ, определяющим правовые основы регулирования аудиторской деятельности является Федеральный закон № 119 от 7.08.2001 г. «Об аудиторской деятельности». Однако, этот закон содержит только общее понятие «аудит», не конкретизируя принципы и порядок его проведения в отдельных видах деятельности.</a:t>
            </a:r>
            <a:endParaRPr lang="ru-RU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5941757"/>
      </p:ext>
    </p:extLst>
  </p:cSld>
  <p:clrMapOvr>
    <a:masterClrMapping/>
  </p:clrMapOvr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Легкий дым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13</TotalTime>
  <Words>871</Words>
  <Application>Microsoft Office PowerPoint</Application>
  <PresentationFormat>Широкоэкранный</PresentationFormat>
  <Paragraphs>23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3" baseType="lpstr">
      <vt:lpstr>Arial</vt:lpstr>
      <vt:lpstr>Calibri</vt:lpstr>
      <vt:lpstr>Century Gothic</vt:lpstr>
      <vt:lpstr>Times New Roman</vt:lpstr>
      <vt:lpstr>Wingdings 3</vt:lpstr>
      <vt:lpstr>Легкий дым</vt:lpstr>
      <vt:lpstr>ТЕМА 6. НОРМАТИВНО-ПРАВОВОЕ И МЕТОДИЧЕСКОЕ ОБЕСПЕЧЕНИЕ ПРОВЕДЕНИЯ ЭКОЛОГИЧЕСКОГО АУДИТА   1. Общие положения 2. Нормативно-правовые документы по регулированию деятельности в области экологического аудита  3. Региональное законодательство в области экоаудита (сам-но)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 6. НОРМАТИВНО-ПРАВОВОЕ И МЕТОДИЧЕСКОЕ ОБЕСПЕЧЕНИЕ ПРОВЕДЕНИЯ ЭКОЛОГИЧЕСКОГО АУДИТА   1. Общие положения 2. Нормативно-правовые документы по регулированию деятельности в области экологического аудита  3. Региональное законодательство в области экоаудита  </dc:title>
  <dc:creator>AlexSapfira@outlook.com</dc:creator>
  <cp:lastModifiedBy>AlexSapfira@outlook.com</cp:lastModifiedBy>
  <cp:revision>3</cp:revision>
  <dcterms:created xsi:type="dcterms:W3CDTF">2022-03-13T15:03:54Z</dcterms:created>
  <dcterms:modified xsi:type="dcterms:W3CDTF">2022-03-13T15:17:02Z</dcterms:modified>
</cp:coreProperties>
</file>